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4"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4" autoAdjust="0"/>
    <p:restoredTop sz="94660"/>
  </p:normalViewPr>
  <p:slideViewPr>
    <p:cSldViewPr snapToGrid="0">
      <p:cViewPr varScale="1">
        <p:scale>
          <a:sx n="92" d="100"/>
          <a:sy n="92" d="100"/>
        </p:scale>
        <p:origin x="49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A083234-53C1-4A4E-B53A-FE6A29FEB692}" type="datetimeFigureOut">
              <a:rPr lang="en-US" smtClean="0"/>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9A20FA-20E2-43E4-98B6-854D5484E97A}" type="slidenum">
              <a:rPr lang="en-US" smtClean="0"/>
              <a:t>‹#›</a:t>
            </a:fld>
            <a:endParaRPr lang="en-US"/>
          </a:p>
        </p:txBody>
      </p:sp>
    </p:spTree>
    <p:extLst>
      <p:ext uri="{BB962C8B-B14F-4D97-AF65-F5344CB8AC3E}">
        <p14:creationId xmlns:p14="http://schemas.microsoft.com/office/powerpoint/2010/main" val="157349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083234-53C1-4A4E-B53A-FE6A29FEB692}" type="datetimeFigureOut">
              <a:rPr lang="en-US" smtClean="0"/>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9A20FA-20E2-43E4-98B6-854D5484E97A}" type="slidenum">
              <a:rPr lang="en-US" smtClean="0"/>
              <a:t>‹#›</a:t>
            </a:fld>
            <a:endParaRPr lang="en-US"/>
          </a:p>
        </p:txBody>
      </p:sp>
    </p:spTree>
    <p:extLst>
      <p:ext uri="{BB962C8B-B14F-4D97-AF65-F5344CB8AC3E}">
        <p14:creationId xmlns:p14="http://schemas.microsoft.com/office/powerpoint/2010/main" val="3600668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083234-53C1-4A4E-B53A-FE6A29FEB692}" type="datetimeFigureOut">
              <a:rPr lang="en-US" smtClean="0"/>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9A20FA-20E2-43E4-98B6-854D5484E97A}" type="slidenum">
              <a:rPr lang="en-US" smtClean="0"/>
              <a:t>‹#›</a:t>
            </a:fld>
            <a:endParaRPr lang="en-US"/>
          </a:p>
        </p:txBody>
      </p:sp>
    </p:spTree>
    <p:extLst>
      <p:ext uri="{BB962C8B-B14F-4D97-AF65-F5344CB8AC3E}">
        <p14:creationId xmlns:p14="http://schemas.microsoft.com/office/powerpoint/2010/main" val="1522439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083234-53C1-4A4E-B53A-FE6A29FEB692}" type="datetimeFigureOut">
              <a:rPr lang="en-US" smtClean="0"/>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9A20FA-20E2-43E4-98B6-854D5484E97A}" type="slidenum">
              <a:rPr lang="en-US" smtClean="0"/>
              <a:t>‹#›</a:t>
            </a:fld>
            <a:endParaRPr lang="en-US"/>
          </a:p>
        </p:txBody>
      </p:sp>
    </p:spTree>
    <p:extLst>
      <p:ext uri="{BB962C8B-B14F-4D97-AF65-F5344CB8AC3E}">
        <p14:creationId xmlns:p14="http://schemas.microsoft.com/office/powerpoint/2010/main" val="1292147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083234-53C1-4A4E-B53A-FE6A29FEB692}" type="datetimeFigureOut">
              <a:rPr lang="en-US" smtClean="0"/>
              <a:t>12/7/2013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9A20FA-20E2-43E4-98B6-854D5484E97A}" type="slidenum">
              <a:rPr lang="en-US" smtClean="0"/>
              <a:t>‹#›</a:t>
            </a:fld>
            <a:endParaRPr lang="en-US"/>
          </a:p>
        </p:txBody>
      </p:sp>
    </p:spTree>
    <p:extLst>
      <p:ext uri="{BB962C8B-B14F-4D97-AF65-F5344CB8AC3E}">
        <p14:creationId xmlns:p14="http://schemas.microsoft.com/office/powerpoint/2010/main" val="2693976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A083234-53C1-4A4E-B53A-FE6A29FEB692}" type="datetimeFigureOut">
              <a:rPr lang="en-US" smtClean="0"/>
              <a:t>12/7/2013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9A20FA-20E2-43E4-98B6-854D5484E97A}" type="slidenum">
              <a:rPr lang="en-US" smtClean="0"/>
              <a:t>‹#›</a:t>
            </a:fld>
            <a:endParaRPr lang="en-US"/>
          </a:p>
        </p:txBody>
      </p:sp>
    </p:spTree>
    <p:extLst>
      <p:ext uri="{BB962C8B-B14F-4D97-AF65-F5344CB8AC3E}">
        <p14:creationId xmlns:p14="http://schemas.microsoft.com/office/powerpoint/2010/main" val="1832588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083234-53C1-4A4E-B53A-FE6A29FEB692}" type="datetimeFigureOut">
              <a:rPr lang="en-US" smtClean="0"/>
              <a:t>12/7/2013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9A20FA-20E2-43E4-98B6-854D5484E97A}" type="slidenum">
              <a:rPr lang="en-US" smtClean="0"/>
              <a:t>‹#›</a:t>
            </a:fld>
            <a:endParaRPr lang="en-US"/>
          </a:p>
        </p:txBody>
      </p:sp>
    </p:spTree>
    <p:extLst>
      <p:ext uri="{BB962C8B-B14F-4D97-AF65-F5344CB8AC3E}">
        <p14:creationId xmlns:p14="http://schemas.microsoft.com/office/powerpoint/2010/main" val="1999527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A083234-53C1-4A4E-B53A-FE6A29FEB692}" type="datetimeFigureOut">
              <a:rPr lang="en-US" smtClean="0"/>
              <a:t>12/7/2013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9A20FA-20E2-43E4-98B6-854D5484E97A}" type="slidenum">
              <a:rPr lang="en-US" smtClean="0"/>
              <a:t>‹#›</a:t>
            </a:fld>
            <a:endParaRPr lang="en-US"/>
          </a:p>
        </p:txBody>
      </p:sp>
    </p:spTree>
    <p:extLst>
      <p:ext uri="{BB962C8B-B14F-4D97-AF65-F5344CB8AC3E}">
        <p14:creationId xmlns:p14="http://schemas.microsoft.com/office/powerpoint/2010/main" val="4253590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083234-53C1-4A4E-B53A-FE6A29FEB692}" type="datetimeFigureOut">
              <a:rPr lang="en-US" smtClean="0"/>
              <a:t>12/7/2013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9A20FA-20E2-43E4-98B6-854D5484E97A}" type="slidenum">
              <a:rPr lang="en-US" smtClean="0"/>
              <a:t>‹#›</a:t>
            </a:fld>
            <a:endParaRPr lang="en-US"/>
          </a:p>
        </p:txBody>
      </p:sp>
    </p:spTree>
    <p:extLst>
      <p:ext uri="{BB962C8B-B14F-4D97-AF65-F5344CB8AC3E}">
        <p14:creationId xmlns:p14="http://schemas.microsoft.com/office/powerpoint/2010/main" val="3704934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083234-53C1-4A4E-B53A-FE6A29FEB692}" type="datetimeFigureOut">
              <a:rPr lang="en-US" smtClean="0"/>
              <a:t>12/7/2013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9A20FA-20E2-43E4-98B6-854D5484E97A}" type="slidenum">
              <a:rPr lang="en-US" smtClean="0"/>
              <a:t>‹#›</a:t>
            </a:fld>
            <a:endParaRPr lang="en-US"/>
          </a:p>
        </p:txBody>
      </p:sp>
    </p:spTree>
    <p:extLst>
      <p:ext uri="{BB962C8B-B14F-4D97-AF65-F5344CB8AC3E}">
        <p14:creationId xmlns:p14="http://schemas.microsoft.com/office/powerpoint/2010/main" val="3666213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083234-53C1-4A4E-B53A-FE6A29FEB692}" type="datetimeFigureOut">
              <a:rPr lang="en-US" smtClean="0"/>
              <a:t>12/7/2013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9A20FA-20E2-43E4-98B6-854D5484E97A}" type="slidenum">
              <a:rPr lang="en-US" smtClean="0"/>
              <a:t>‹#›</a:t>
            </a:fld>
            <a:endParaRPr lang="en-US"/>
          </a:p>
        </p:txBody>
      </p:sp>
    </p:spTree>
    <p:extLst>
      <p:ext uri="{BB962C8B-B14F-4D97-AF65-F5344CB8AC3E}">
        <p14:creationId xmlns:p14="http://schemas.microsoft.com/office/powerpoint/2010/main" val="887718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83234-53C1-4A4E-B53A-FE6A29FEB692}" type="datetimeFigureOut">
              <a:rPr lang="en-US" smtClean="0"/>
              <a:t>12/7/2013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9A20FA-20E2-43E4-98B6-854D5484E97A}" type="slidenum">
              <a:rPr lang="en-US" smtClean="0"/>
              <a:t>‹#›</a:t>
            </a:fld>
            <a:endParaRPr lang="en-US"/>
          </a:p>
        </p:txBody>
      </p:sp>
    </p:spTree>
    <p:extLst>
      <p:ext uri="{BB962C8B-B14F-4D97-AF65-F5344CB8AC3E}">
        <p14:creationId xmlns:p14="http://schemas.microsoft.com/office/powerpoint/2010/main" val="3157660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94521" cy="6858000"/>
          </a:xfrm>
          <a:prstGeom prst="rect">
            <a:avLst/>
          </a:prstGeom>
        </p:spPr>
      </p:pic>
    </p:spTree>
    <p:extLst>
      <p:ext uri="{BB962C8B-B14F-4D97-AF65-F5344CB8AC3E}">
        <p14:creationId xmlns:p14="http://schemas.microsoft.com/office/powerpoint/2010/main" val="892629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94521" cy="6858000"/>
          </a:xfrm>
          <a:prstGeom prst="rect">
            <a:avLst/>
          </a:prstGeom>
        </p:spPr>
      </p:pic>
      <p:sp>
        <p:nvSpPr>
          <p:cNvPr id="2" name="TextBox 1"/>
          <p:cNvSpPr txBox="1"/>
          <p:nvPr/>
        </p:nvSpPr>
        <p:spPr>
          <a:xfrm>
            <a:off x="1" y="0"/>
            <a:ext cx="6307282" cy="7294305"/>
          </a:xfrm>
          <a:prstGeom prst="rect">
            <a:avLst/>
          </a:prstGeom>
          <a:solidFill>
            <a:schemeClr val="bg2">
              <a:lumMod val="90000"/>
            </a:schemeClr>
          </a:solidFill>
        </p:spPr>
        <p:txBody>
          <a:bodyPr wrap="square" rtlCol="0">
            <a:spAutoFit/>
          </a:bodyPr>
          <a:lstStyle/>
          <a:p>
            <a:pPr lvl="0"/>
            <a:r>
              <a:rPr lang="en-US" sz="3600" b="1" dirty="0"/>
              <a:t>Jeremiah 23.5-6 NASB:   “‘Behold, </a:t>
            </a:r>
            <a:r>
              <a:rPr lang="en-US" sz="3600" b="1" i="1" dirty="0"/>
              <a:t>the </a:t>
            </a:r>
            <a:r>
              <a:rPr lang="en-US" sz="3600" b="1" dirty="0"/>
              <a:t>days are coming,’ declares the LORD, ‘When I will raise up </a:t>
            </a:r>
            <a:r>
              <a:rPr lang="en-US" sz="3600" b="1" u="sng" dirty="0"/>
              <a:t>for David a righteous Branch</a:t>
            </a:r>
            <a:r>
              <a:rPr lang="en-US" sz="3600" b="1" dirty="0"/>
              <a:t>; And </a:t>
            </a:r>
            <a:r>
              <a:rPr lang="en-US" sz="3600" b="1" u="sng" dirty="0"/>
              <a:t>He will reign </a:t>
            </a:r>
            <a:r>
              <a:rPr lang="en-US" sz="3600" b="1" dirty="0"/>
              <a:t>as king and act wisely And do justice and righteousness in the land.  In His days </a:t>
            </a:r>
            <a:r>
              <a:rPr lang="en-US" sz="3600" b="1" u="sng" dirty="0"/>
              <a:t>Judah will be saved, And Israel will dwell securely</a:t>
            </a:r>
            <a:r>
              <a:rPr lang="en-US" sz="3600" b="1" dirty="0"/>
              <a:t>; And this is His name by which </a:t>
            </a:r>
            <a:r>
              <a:rPr lang="en-US" sz="3600" b="1" u="sng" dirty="0"/>
              <a:t>He will be called, “The LORD our righteousness</a:t>
            </a:r>
            <a:r>
              <a:rPr lang="en-US" sz="3600" b="1" dirty="0" smtClean="0"/>
              <a:t>.”’”</a:t>
            </a:r>
          </a:p>
          <a:p>
            <a:pPr lvl="0"/>
            <a:endParaRPr lang="en-US" sz="3600" b="1" dirty="0"/>
          </a:p>
        </p:txBody>
      </p:sp>
    </p:spTree>
    <p:extLst>
      <p:ext uri="{BB962C8B-B14F-4D97-AF65-F5344CB8AC3E}">
        <p14:creationId xmlns:p14="http://schemas.microsoft.com/office/powerpoint/2010/main" val="30290415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94521" cy="6858000"/>
          </a:xfrm>
          <a:prstGeom prst="rect">
            <a:avLst/>
          </a:prstGeom>
        </p:spPr>
      </p:pic>
      <p:sp>
        <p:nvSpPr>
          <p:cNvPr id="2" name="TextBox 1"/>
          <p:cNvSpPr txBox="1"/>
          <p:nvPr/>
        </p:nvSpPr>
        <p:spPr>
          <a:xfrm>
            <a:off x="1" y="0"/>
            <a:ext cx="4416135" cy="7294305"/>
          </a:xfrm>
          <a:prstGeom prst="rect">
            <a:avLst/>
          </a:prstGeom>
          <a:solidFill>
            <a:schemeClr val="bg2">
              <a:lumMod val="90000"/>
            </a:schemeClr>
          </a:solidFill>
        </p:spPr>
        <p:txBody>
          <a:bodyPr wrap="square" rtlCol="0">
            <a:spAutoFit/>
          </a:bodyPr>
          <a:lstStyle/>
          <a:p>
            <a:pPr lvl="0"/>
            <a:r>
              <a:rPr lang="en-US" sz="3600" b="1" dirty="0"/>
              <a:t>Zechariah 6.13 NASB:  “Yes, it is He who will build the temple of the LORD, and He who will bear the honor and sit and rule on His throne. Thus, </a:t>
            </a:r>
            <a:r>
              <a:rPr lang="en-US" sz="3600" b="1" u="sng" dirty="0"/>
              <a:t>He will be a priest on His throne</a:t>
            </a:r>
            <a:r>
              <a:rPr lang="en-US" sz="3600" b="1" dirty="0"/>
              <a:t>, and the counsel of peace will be between the two offices</a:t>
            </a:r>
            <a:r>
              <a:rPr lang="en-US" sz="3600" b="1" dirty="0" smtClean="0"/>
              <a:t>.”</a:t>
            </a:r>
          </a:p>
          <a:p>
            <a:pPr lvl="0"/>
            <a:endParaRPr lang="en-US" sz="3600" b="1" dirty="0"/>
          </a:p>
        </p:txBody>
      </p:sp>
    </p:spTree>
    <p:extLst>
      <p:ext uri="{BB962C8B-B14F-4D97-AF65-F5344CB8AC3E}">
        <p14:creationId xmlns:p14="http://schemas.microsoft.com/office/powerpoint/2010/main" val="2729593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94521" cy="6858000"/>
          </a:xfrm>
          <a:prstGeom prst="rect">
            <a:avLst/>
          </a:prstGeom>
        </p:spPr>
      </p:pic>
      <p:sp>
        <p:nvSpPr>
          <p:cNvPr id="2" name="TextBox 1"/>
          <p:cNvSpPr txBox="1"/>
          <p:nvPr/>
        </p:nvSpPr>
        <p:spPr>
          <a:xfrm>
            <a:off x="1" y="0"/>
            <a:ext cx="4966854" cy="7294305"/>
          </a:xfrm>
          <a:prstGeom prst="rect">
            <a:avLst/>
          </a:prstGeom>
          <a:solidFill>
            <a:schemeClr val="bg2">
              <a:lumMod val="90000"/>
            </a:schemeClr>
          </a:solidFill>
        </p:spPr>
        <p:txBody>
          <a:bodyPr wrap="square" rtlCol="0">
            <a:spAutoFit/>
          </a:bodyPr>
          <a:lstStyle/>
          <a:p>
            <a:pPr lvl="0"/>
            <a:r>
              <a:rPr lang="en-US" sz="3600" b="1" dirty="0" smtClean="0"/>
              <a:t>John 1.1, 14 NET:   “In the beginning was the Word, and the Word was with God, and </a:t>
            </a:r>
            <a:r>
              <a:rPr lang="en-US" sz="3600" b="1" u="sng" dirty="0" smtClean="0"/>
              <a:t>the Word was fully God</a:t>
            </a:r>
            <a:r>
              <a:rPr lang="en-US" sz="3600" b="1" dirty="0" smtClean="0"/>
              <a:t>…   </a:t>
            </a:r>
            <a:r>
              <a:rPr lang="en-US" sz="3600" b="1" baseline="30000" dirty="0" smtClean="0"/>
              <a:t>14</a:t>
            </a:r>
            <a:r>
              <a:rPr lang="en-US" sz="3600" b="1" dirty="0" smtClean="0"/>
              <a:t> Now </a:t>
            </a:r>
            <a:r>
              <a:rPr lang="en-US" sz="3600" b="1" u="sng" dirty="0" smtClean="0"/>
              <a:t>the Word became flesh </a:t>
            </a:r>
            <a:r>
              <a:rPr lang="en-US" sz="3600" b="1" dirty="0" smtClean="0"/>
              <a:t>and took up residence among us. We saw his glory– the glory of the one and only, full of grace and truth, who came from the Father.”</a:t>
            </a:r>
          </a:p>
          <a:p>
            <a:pPr lvl="0"/>
            <a:endParaRPr lang="en-US" sz="3600" b="1" dirty="0"/>
          </a:p>
        </p:txBody>
      </p:sp>
    </p:spTree>
    <p:extLst>
      <p:ext uri="{BB962C8B-B14F-4D97-AF65-F5344CB8AC3E}">
        <p14:creationId xmlns:p14="http://schemas.microsoft.com/office/powerpoint/2010/main" val="1487617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94521" cy="6858000"/>
          </a:xfrm>
          <a:prstGeom prst="rect">
            <a:avLst/>
          </a:prstGeom>
        </p:spPr>
      </p:pic>
      <p:sp>
        <p:nvSpPr>
          <p:cNvPr id="2" name="TextBox 1"/>
          <p:cNvSpPr txBox="1"/>
          <p:nvPr/>
        </p:nvSpPr>
        <p:spPr>
          <a:xfrm>
            <a:off x="1" y="0"/>
            <a:ext cx="9394520" cy="6894195"/>
          </a:xfrm>
          <a:prstGeom prst="rect">
            <a:avLst/>
          </a:prstGeom>
          <a:solidFill>
            <a:schemeClr val="bg2">
              <a:lumMod val="90000"/>
            </a:schemeClr>
          </a:solidFill>
        </p:spPr>
        <p:txBody>
          <a:bodyPr wrap="square" rtlCol="0">
            <a:spAutoFit/>
          </a:bodyPr>
          <a:lstStyle/>
          <a:p>
            <a:pPr lvl="0"/>
            <a:r>
              <a:rPr lang="en-US" sz="3400" b="1" dirty="0"/>
              <a:t>John 3.14-18 NET: </a:t>
            </a:r>
            <a:r>
              <a:rPr lang="en-US" sz="3400" b="1" dirty="0" smtClean="0"/>
              <a:t>“‘Just </a:t>
            </a:r>
            <a:r>
              <a:rPr lang="en-US" sz="3400" b="1" dirty="0"/>
              <a:t>as Moses lifted up the serpent in the wilderness, </a:t>
            </a:r>
            <a:r>
              <a:rPr lang="en-US" sz="3400" b="1" u="sng" dirty="0"/>
              <a:t>so must the Son of Man </a:t>
            </a:r>
            <a:r>
              <a:rPr lang="en-US" sz="3400" b="1" u="sng" dirty="0" smtClean="0"/>
              <a:t>be </a:t>
            </a:r>
            <a:r>
              <a:rPr lang="en-US" sz="3400" b="1" u="sng" dirty="0"/>
              <a:t>lifted up, so that everyone who believes in him may have eternal life</a:t>
            </a:r>
            <a:r>
              <a:rPr lang="en-US" sz="3400" b="1" dirty="0" smtClean="0"/>
              <a:t>.’  For </a:t>
            </a:r>
            <a:r>
              <a:rPr lang="en-US" sz="3400" b="1" dirty="0"/>
              <a:t>this is the way God loved the world: </a:t>
            </a:r>
            <a:r>
              <a:rPr lang="en-US" sz="3400" b="1" u="sng" dirty="0"/>
              <a:t>He gave his one and only Son, so that everyone who believes in him will not perish but have eternal life</a:t>
            </a:r>
            <a:r>
              <a:rPr lang="en-US" sz="3400" b="1" dirty="0"/>
              <a:t>.  For God did not send his Son into the world to condemn the world, but that the world should be saved through him.  The one who believes in him is not condemned. The one who does not believe has been condemned already, because he has not believed in the name of the </a:t>
            </a:r>
            <a:r>
              <a:rPr lang="en-US" sz="3400" b="1" u="sng" dirty="0"/>
              <a:t>one and only Son of God</a:t>
            </a:r>
            <a:r>
              <a:rPr lang="en-US" sz="3400" b="1" dirty="0" smtClean="0"/>
              <a:t>.”</a:t>
            </a:r>
            <a:endParaRPr lang="en-US" sz="3400" b="1" dirty="0"/>
          </a:p>
        </p:txBody>
      </p:sp>
    </p:spTree>
    <p:extLst>
      <p:ext uri="{BB962C8B-B14F-4D97-AF65-F5344CB8AC3E}">
        <p14:creationId xmlns:p14="http://schemas.microsoft.com/office/powerpoint/2010/main" val="10535605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20782"/>
            <a:ext cx="9143999" cy="7232749"/>
          </a:xfrm>
          <a:prstGeom prst="rect">
            <a:avLst/>
          </a:prstGeom>
          <a:solidFill>
            <a:schemeClr val="bg2">
              <a:lumMod val="90000"/>
            </a:schemeClr>
          </a:solidFill>
        </p:spPr>
        <p:txBody>
          <a:bodyPr wrap="square" rtlCol="0">
            <a:spAutoFit/>
          </a:bodyPr>
          <a:lstStyle/>
          <a:p>
            <a:pPr lvl="0"/>
            <a:endParaRPr lang="en-US" sz="3400" b="1" dirty="0" smtClean="0"/>
          </a:p>
          <a:p>
            <a:pPr lvl="0"/>
            <a:r>
              <a:rPr lang="en-US" sz="3600" b="1" dirty="0" smtClean="0"/>
              <a:t>				</a:t>
            </a:r>
            <a:r>
              <a:rPr lang="en-US" sz="3600" b="1" dirty="0" smtClean="0">
                <a:solidFill>
                  <a:srgbClr val="FF0000"/>
                </a:solidFill>
              </a:rPr>
              <a:t>Divine &amp; Human</a:t>
            </a:r>
          </a:p>
          <a:p>
            <a:pPr lvl="0"/>
            <a:r>
              <a:rPr lang="en-US" sz="3600" b="1" dirty="0" smtClean="0"/>
              <a:t>				* eternal Son born as baby</a:t>
            </a:r>
          </a:p>
          <a:p>
            <a:pPr lvl="0"/>
            <a:endParaRPr lang="en-US" sz="3600" b="1" dirty="0"/>
          </a:p>
          <a:p>
            <a:pPr lvl="0"/>
            <a:r>
              <a:rPr lang="en-US" sz="3600" b="1" dirty="0" smtClean="0"/>
              <a:t>				</a:t>
            </a:r>
            <a:r>
              <a:rPr lang="en-US" sz="3600" b="1" dirty="0" smtClean="0">
                <a:solidFill>
                  <a:srgbClr val="FF0000"/>
                </a:solidFill>
              </a:rPr>
              <a:t>God’s Anointed</a:t>
            </a:r>
          </a:p>
          <a:p>
            <a:pPr lvl="0"/>
            <a:r>
              <a:rPr lang="en-US" sz="3600" b="1" dirty="0"/>
              <a:t>	</a:t>
            </a:r>
            <a:r>
              <a:rPr lang="en-US" sz="3600" b="1" dirty="0" smtClean="0"/>
              <a:t>			* greatest prophet</a:t>
            </a:r>
          </a:p>
          <a:p>
            <a:pPr lvl="0"/>
            <a:r>
              <a:rPr lang="en-US" sz="3600" b="1" dirty="0" smtClean="0"/>
              <a:t>Jesus			* permanent high priest</a:t>
            </a:r>
          </a:p>
          <a:p>
            <a:pPr lvl="0"/>
            <a:r>
              <a:rPr lang="en-US" sz="3600" b="1" dirty="0"/>
              <a:t>	</a:t>
            </a:r>
            <a:r>
              <a:rPr lang="en-US" sz="3600" b="1" dirty="0" smtClean="0"/>
              <a:t>			* heir to David’s throne</a:t>
            </a:r>
          </a:p>
          <a:p>
            <a:pPr lvl="0"/>
            <a:endParaRPr lang="en-US" sz="3600" b="1" dirty="0"/>
          </a:p>
          <a:p>
            <a:pPr lvl="0"/>
            <a:r>
              <a:rPr lang="en-US" sz="3600" b="1" dirty="0" smtClean="0"/>
              <a:t>				</a:t>
            </a:r>
            <a:r>
              <a:rPr lang="en-US" sz="3600" b="1" dirty="0" smtClean="0">
                <a:solidFill>
                  <a:srgbClr val="FF0000"/>
                </a:solidFill>
              </a:rPr>
              <a:t>Savior / Deliverer</a:t>
            </a:r>
          </a:p>
          <a:p>
            <a:pPr lvl="0"/>
            <a:r>
              <a:rPr lang="en-US" sz="3600" b="1" dirty="0"/>
              <a:t>	</a:t>
            </a:r>
            <a:r>
              <a:rPr lang="en-US" sz="3600" b="1" dirty="0" smtClean="0"/>
              <a:t>			* reconcile us with God</a:t>
            </a:r>
          </a:p>
          <a:p>
            <a:pPr lvl="0"/>
            <a:r>
              <a:rPr lang="en-US" sz="3600" b="1" dirty="0"/>
              <a:t>	</a:t>
            </a:r>
            <a:r>
              <a:rPr lang="en-US" sz="3600" b="1" dirty="0" smtClean="0"/>
              <a:t>			* pay our penalty for sin</a:t>
            </a:r>
          </a:p>
          <a:p>
            <a:pPr lvl="0"/>
            <a:endParaRPr lang="en-US" sz="3400" b="1" dirty="0"/>
          </a:p>
        </p:txBody>
      </p:sp>
      <p:cxnSp>
        <p:nvCxnSpPr>
          <p:cNvPr id="6" name="Straight Arrow Connector 5"/>
          <p:cNvCxnSpPr/>
          <p:nvPr/>
        </p:nvCxnSpPr>
        <p:spPr>
          <a:xfrm flipV="1">
            <a:off x="1226127" y="1080655"/>
            <a:ext cx="2275609" cy="2441863"/>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1226127" y="2563092"/>
            <a:ext cx="2275609" cy="959426"/>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226127" y="3522518"/>
            <a:ext cx="2275609" cy="1724891"/>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238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94521" cy="6858000"/>
          </a:xfrm>
          <a:prstGeom prst="rect">
            <a:avLst/>
          </a:prstGeom>
        </p:spPr>
      </p:pic>
      <p:sp>
        <p:nvSpPr>
          <p:cNvPr id="2" name="TextBox 1"/>
          <p:cNvSpPr txBox="1"/>
          <p:nvPr/>
        </p:nvSpPr>
        <p:spPr>
          <a:xfrm>
            <a:off x="1" y="0"/>
            <a:ext cx="9394520" cy="6940361"/>
          </a:xfrm>
          <a:prstGeom prst="rect">
            <a:avLst/>
          </a:prstGeom>
          <a:solidFill>
            <a:schemeClr val="bg2">
              <a:lumMod val="90000"/>
            </a:schemeClr>
          </a:solidFill>
        </p:spPr>
        <p:txBody>
          <a:bodyPr wrap="square" rtlCol="0">
            <a:spAutoFit/>
          </a:bodyPr>
          <a:lstStyle/>
          <a:p>
            <a:pPr lvl="0"/>
            <a:r>
              <a:rPr lang="en-US" sz="3600" b="1" dirty="0"/>
              <a:t>John 1.12-13 NET  “But to all who have received him– those who believe in his name– he has given the right to become God's children – children not born by human parents or by human desire or a husband's decision, but by God</a:t>
            </a:r>
            <a:r>
              <a:rPr lang="en-US" sz="3600" b="1" dirty="0" smtClean="0"/>
              <a:t>.”</a:t>
            </a:r>
          </a:p>
          <a:p>
            <a:pPr lvl="0"/>
            <a:endParaRPr lang="en-US" sz="3600" b="1" dirty="0"/>
          </a:p>
          <a:p>
            <a:pPr lvl="0"/>
            <a:r>
              <a:rPr lang="en-US" sz="3600" b="1" dirty="0"/>
              <a:t>John 3.16 NET:  “For this is the way God loved the world: He gave his one and only Son, so that everyone who believes in him will not perish but have eternal life.”</a:t>
            </a:r>
          </a:p>
          <a:p>
            <a:pPr lvl="0">
              <a:spcBef>
                <a:spcPts val="1800"/>
              </a:spcBef>
            </a:pPr>
            <a:endParaRPr lang="en-US" sz="3400" b="1" dirty="0"/>
          </a:p>
        </p:txBody>
      </p:sp>
    </p:spTree>
    <p:extLst>
      <p:ext uri="{BB962C8B-B14F-4D97-AF65-F5344CB8AC3E}">
        <p14:creationId xmlns:p14="http://schemas.microsoft.com/office/powerpoint/2010/main" val="4026386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94521" cy="6858000"/>
          </a:xfrm>
          <a:prstGeom prst="rect">
            <a:avLst/>
          </a:prstGeom>
        </p:spPr>
      </p:pic>
      <p:sp>
        <p:nvSpPr>
          <p:cNvPr id="2" name="TextBox 1"/>
          <p:cNvSpPr txBox="1"/>
          <p:nvPr/>
        </p:nvSpPr>
        <p:spPr>
          <a:xfrm>
            <a:off x="1" y="0"/>
            <a:ext cx="6037117" cy="7294305"/>
          </a:xfrm>
          <a:prstGeom prst="rect">
            <a:avLst/>
          </a:prstGeom>
          <a:solidFill>
            <a:schemeClr val="bg2">
              <a:lumMod val="90000"/>
            </a:schemeClr>
          </a:solidFill>
        </p:spPr>
        <p:txBody>
          <a:bodyPr wrap="square" rtlCol="0">
            <a:spAutoFit/>
          </a:bodyPr>
          <a:lstStyle/>
          <a:p>
            <a:pPr lvl="0"/>
            <a:r>
              <a:rPr lang="en-US" sz="3600" b="1" dirty="0"/>
              <a:t>John 3.36 NET:  “The one who believes in the Son has eternal life. The one who rejects the Son will not see life, but God's wrath remains on him</a:t>
            </a:r>
            <a:r>
              <a:rPr lang="en-US" sz="3600" b="1" dirty="0" smtClean="0"/>
              <a:t>.”</a:t>
            </a:r>
          </a:p>
          <a:p>
            <a:pPr lvl="0"/>
            <a:endParaRPr lang="en-US" sz="3600" b="1" dirty="0"/>
          </a:p>
          <a:p>
            <a:pPr lvl="0"/>
            <a:r>
              <a:rPr lang="en-US" sz="3600" b="1" dirty="0"/>
              <a:t>John 6.40 NET:  “For this is the will of my Father– for everyone who looks on the Son and believes in him to have eternal life, and I will raise him up at the last day</a:t>
            </a:r>
            <a:r>
              <a:rPr lang="en-US" sz="3600" b="1" dirty="0" smtClean="0"/>
              <a:t>.”</a:t>
            </a:r>
          </a:p>
          <a:p>
            <a:pPr lvl="0"/>
            <a:endParaRPr lang="en-US" sz="3600" b="1" dirty="0"/>
          </a:p>
        </p:txBody>
      </p:sp>
    </p:spTree>
    <p:extLst>
      <p:ext uri="{BB962C8B-B14F-4D97-AF65-F5344CB8AC3E}">
        <p14:creationId xmlns:p14="http://schemas.microsoft.com/office/powerpoint/2010/main" val="9417584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94521" cy="6858000"/>
          </a:xfrm>
          <a:prstGeom prst="rect">
            <a:avLst/>
          </a:prstGeom>
        </p:spPr>
      </p:pic>
    </p:spTree>
    <p:extLst>
      <p:ext uri="{BB962C8B-B14F-4D97-AF65-F5344CB8AC3E}">
        <p14:creationId xmlns:p14="http://schemas.microsoft.com/office/powerpoint/2010/main" val="27421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94521" cy="6858000"/>
          </a:xfrm>
          <a:prstGeom prst="rect">
            <a:avLst/>
          </a:prstGeom>
        </p:spPr>
      </p:pic>
      <p:sp>
        <p:nvSpPr>
          <p:cNvPr id="2" name="TextBox 1"/>
          <p:cNvSpPr txBox="1"/>
          <p:nvPr/>
        </p:nvSpPr>
        <p:spPr>
          <a:xfrm>
            <a:off x="0" y="0"/>
            <a:ext cx="5247409" cy="7294305"/>
          </a:xfrm>
          <a:prstGeom prst="rect">
            <a:avLst/>
          </a:prstGeom>
          <a:solidFill>
            <a:schemeClr val="bg2">
              <a:lumMod val="90000"/>
            </a:schemeClr>
          </a:solidFill>
        </p:spPr>
        <p:txBody>
          <a:bodyPr wrap="square" rtlCol="0">
            <a:spAutoFit/>
          </a:bodyPr>
          <a:lstStyle/>
          <a:p>
            <a:r>
              <a:rPr lang="en-US" sz="3600" b="1" dirty="0" smtClean="0"/>
              <a:t>John 20.30-31:  “Now Jesus performed many other </a:t>
            </a:r>
            <a:r>
              <a:rPr lang="en-US" sz="3600" b="1" u="sng" dirty="0" smtClean="0"/>
              <a:t>miraculous signs</a:t>
            </a:r>
            <a:r>
              <a:rPr lang="en-US" sz="3600" b="1" dirty="0" smtClean="0"/>
              <a:t> in the presence of the disciples, which are not recorded in this book.  But these are recorded so that you may believe that Jesus is </a:t>
            </a:r>
            <a:r>
              <a:rPr lang="en-US" sz="3600" b="1" u="sng" dirty="0" smtClean="0"/>
              <a:t>the Christ</a:t>
            </a:r>
            <a:r>
              <a:rPr lang="en-US" sz="3600" b="1" dirty="0" smtClean="0"/>
              <a:t>, the </a:t>
            </a:r>
            <a:r>
              <a:rPr lang="en-US" sz="3600" b="1" u="sng" dirty="0" smtClean="0"/>
              <a:t>Son of God</a:t>
            </a:r>
            <a:r>
              <a:rPr lang="en-US" sz="3600" b="1" dirty="0" smtClean="0"/>
              <a:t>, and that by </a:t>
            </a:r>
            <a:r>
              <a:rPr lang="en-US" sz="3600" b="1" u="sng" dirty="0" smtClean="0"/>
              <a:t>believing</a:t>
            </a:r>
            <a:r>
              <a:rPr lang="en-US" sz="3600" b="1" dirty="0" smtClean="0"/>
              <a:t> you may have </a:t>
            </a:r>
            <a:r>
              <a:rPr lang="en-US" sz="3600" b="1" u="sng" dirty="0" smtClean="0"/>
              <a:t>life in his name</a:t>
            </a:r>
            <a:r>
              <a:rPr lang="en-US" sz="3600" b="1" dirty="0" smtClean="0"/>
              <a:t>.”</a:t>
            </a:r>
          </a:p>
          <a:p>
            <a:endParaRPr lang="en-US" sz="3600" dirty="0"/>
          </a:p>
        </p:txBody>
      </p:sp>
    </p:spTree>
    <p:extLst>
      <p:ext uri="{BB962C8B-B14F-4D97-AF65-F5344CB8AC3E}">
        <p14:creationId xmlns:p14="http://schemas.microsoft.com/office/powerpoint/2010/main" val="209135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94521" cy="6858000"/>
          </a:xfrm>
          <a:prstGeom prst="rect">
            <a:avLst/>
          </a:prstGeom>
        </p:spPr>
      </p:pic>
      <p:sp>
        <p:nvSpPr>
          <p:cNvPr id="2" name="TextBox 1"/>
          <p:cNvSpPr txBox="1"/>
          <p:nvPr/>
        </p:nvSpPr>
        <p:spPr>
          <a:xfrm>
            <a:off x="0" y="0"/>
            <a:ext cx="5247409" cy="7478970"/>
          </a:xfrm>
          <a:prstGeom prst="rect">
            <a:avLst/>
          </a:prstGeom>
          <a:solidFill>
            <a:schemeClr val="bg2">
              <a:lumMod val="90000"/>
            </a:schemeClr>
          </a:solidFill>
        </p:spPr>
        <p:txBody>
          <a:bodyPr wrap="square" rtlCol="0">
            <a:spAutoFit/>
          </a:bodyPr>
          <a:lstStyle/>
          <a:p>
            <a:r>
              <a:rPr lang="en-US" sz="4800" b="1" dirty="0"/>
              <a:t>Christ </a:t>
            </a:r>
            <a:r>
              <a:rPr lang="en-US" sz="4800" b="1" dirty="0" smtClean="0"/>
              <a:t>= </a:t>
            </a:r>
            <a:r>
              <a:rPr lang="el-GR" sz="4800" b="1" dirty="0" smtClean="0">
                <a:latin typeface="Times New Roman" panose="02020603050405020304" pitchFamily="18" charset="0"/>
                <a:cs typeface="Times New Roman" panose="02020603050405020304" pitchFamily="18" charset="0"/>
              </a:rPr>
              <a:t>Χριστός</a:t>
            </a:r>
            <a:r>
              <a:rPr lang="en-US" sz="4800" b="1" dirty="0" smtClean="0">
                <a:latin typeface="Times New Roman" panose="02020603050405020304" pitchFamily="18" charset="0"/>
                <a:cs typeface="Times New Roman" panose="02020603050405020304" pitchFamily="18" charset="0"/>
              </a:rPr>
              <a:t> </a:t>
            </a:r>
          </a:p>
          <a:p>
            <a:endParaRPr lang="en-US" sz="4800" b="1" dirty="0" smtClean="0"/>
          </a:p>
          <a:p>
            <a:endParaRPr lang="en-US" sz="4800" b="1" dirty="0" smtClean="0"/>
          </a:p>
          <a:p>
            <a:r>
              <a:rPr lang="en-US" sz="4800" b="1" dirty="0" smtClean="0"/>
              <a:t>Messiah = </a:t>
            </a:r>
            <a:r>
              <a:rPr lang="he-IL" sz="4800" b="1" dirty="0" smtClean="0">
                <a:latin typeface="Times New Roman" panose="02020603050405020304" pitchFamily="18" charset="0"/>
                <a:cs typeface="Times New Roman" panose="02020603050405020304" pitchFamily="18" charset="0"/>
              </a:rPr>
              <a:t>מָשִׁיחַ</a:t>
            </a:r>
            <a:r>
              <a:rPr lang="en-US" sz="4800" b="1" dirty="0" smtClean="0">
                <a:latin typeface="Times New Roman" panose="02020603050405020304" pitchFamily="18" charset="0"/>
                <a:cs typeface="Times New Roman" panose="02020603050405020304" pitchFamily="18" charset="0"/>
              </a:rPr>
              <a:t> </a:t>
            </a:r>
          </a:p>
          <a:p>
            <a:endParaRPr lang="en-US" sz="4800" b="1" dirty="0" smtClean="0"/>
          </a:p>
          <a:p>
            <a:endParaRPr lang="en-US" sz="4800" b="1" dirty="0" smtClean="0"/>
          </a:p>
          <a:p>
            <a:r>
              <a:rPr lang="en-US" sz="4800" b="1" dirty="0" smtClean="0"/>
              <a:t>Christ = Messiah = the </a:t>
            </a:r>
            <a:r>
              <a:rPr lang="en-US" sz="4800" b="1" dirty="0"/>
              <a:t>anointed </a:t>
            </a:r>
            <a:r>
              <a:rPr lang="en-US" sz="4800" b="1" dirty="0" smtClean="0"/>
              <a:t>one</a:t>
            </a:r>
          </a:p>
          <a:p>
            <a:endParaRPr lang="en-US" sz="4800" b="1" dirty="0"/>
          </a:p>
          <a:p>
            <a:endParaRPr lang="en-US" sz="4800" b="1" dirty="0"/>
          </a:p>
        </p:txBody>
      </p:sp>
    </p:spTree>
    <p:extLst>
      <p:ext uri="{BB962C8B-B14F-4D97-AF65-F5344CB8AC3E}">
        <p14:creationId xmlns:p14="http://schemas.microsoft.com/office/powerpoint/2010/main" val="38963799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94521" cy="6858000"/>
          </a:xfrm>
          <a:prstGeom prst="rect">
            <a:avLst/>
          </a:prstGeom>
        </p:spPr>
      </p:pic>
      <p:sp>
        <p:nvSpPr>
          <p:cNvPr id="2" name="TextBox 1"/>
          <p:cNvSpPr txBox="1"/>
          <p:nvPr/>
        </p:nvSpPr>
        <p:spPr>
          <a:xfrm>
            <a:off x="1" y="0"/>
            <a:ext cx="3751118" cy="7294305"/>
          </a:xfrm>
          <a:prstGeom prst="rect">
            <a:avLst/>
          </a:prstGeom>
          <a:solidFill>
            <a:schemeClr val="bg2">
              <a:lumMod val="90000"/>
            </a:schemeClr>
          </a:solidFill>
        </p:spPr>
        <p:txBody>
          <a:bodyPr wrap="square" rtlCol="0">
            <a:spAutoFit/>
          </a:bodyPr>
          <a:lstStyle/>
          <a:p>
            <a:pPr lvl="0"/>
            <a:r>
              <a:rPr lang="en-US" sz="3600" b="1" dirty="0"/>
              <a:t>Genesis 3.15 NASB: </a:t>
            </a:r>
            <a:r>
              <a:rPr lang="en-US" sz="3600" b="1" dirty="0" smtClean="0"/>
              <a:t>“</a:t>
            </a:r>
            <a:r>
              <a:rPr lang="en-US" sz="3600" b="1" dirty="0"/>
              <a:t>And I will put enmity between you and the woman, and between your seed and </a:t>
            </a:r>
            <a:r>
              <a:rPr lang="en-US" sz="3600" b="1" u="sng" dirty="0"/>
              <a:t>her seed</a:t>
            </a:r>
            <a:r>
              <a:rPr lang="en-US" sz="3600" b="1" dirty="0"/>
              <a:t>; He shall bruise you on the head, and you shall bruise him on the heel</a:t>
            </a:r>
            <a:r>
              <a:rPr lang="en-US" sz="3600" b="1" dirty="0" smtClean="0"/>
              <a:t>.”</a:t>
            </a:r>
          </a:p>
          <a:p>
            <a:pPr lvl="0"/>
            <a:r>
              <a:rPr lang="en-US" sz="3600" b="1" dirty="0" smtClean="0"/>
              <a:t>  </a:t>
            </a:r>
            <a:endParaRPr lang="en-US" sz="3600" b="1" dirty="0"/>
          </a:p>
        </p:txBody>
      </p:sp>
    </p:spTree>
    <p:extLst>
      <p:ext uri="{BB962C8B-B14F-4D97-AF65-F5344CB8AC3E}">
        <p14:creationId xmlns:p14="http://schemas.microsoft.com/office/powerpoint/2010/main" val="4235649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94521" cy="6858000"/>
          </a:xfrm>
          <a:prstGeom prst="rect">
            <a:avLst/>
          </a:prstGeom>
        </p:spPr>
      </p:pic>
      <p:sp>
        <p:nvSpPr>
          <p:cNvPr id="2" name="TextBox 1"/>
          <p:cNvSpPr txBox="1"/>
          <p:nvPr/>
        </p:nvSpPr>
        <p:spPr>
          <a:xfrm>
            <a:off x="1" y="0"/>
            <a:ext cx="9394520" cy="6370975"/>
          </a:xfrm>
          <a:prstGeom prst="rect">
            <a:avLst/>
          </a:prstGeom>
          <a:solidFill>
            <a:schemeClr val="bg2">
              <a:lumMod val="90000"/>
            </a:schemeClr>
          </a:solidFill>
        </p:spPr>
        <p:txBody>
          <a:bodyPr wrap="square" rtlCol="0">
            <a:spAutoFit/>
          </a:bodyPr>
          <a:lstStyle/>
          <a:p>
            <a:pPr lvl="0"/>
            <a:r>
              <a:rPr lang="en-US" sz="3400" b="1" dirty="0"/>
              <a:t>Acts 3.19-23 NIV: </a:t>
            </a:r>
            <a:r>
              <a:rPr lang="en-US" sz="3400" b="1" dirty="0" smtClean="0"/>
              <a:t>“</a:t>
            </a:r>
            <a:r>
              <a:rPr lang="en-US" sz="3400" b="1" dirty="0"/>
              <a:t>Repent, then, and turn to God, so that your sins may be wiped out, that times of refreshing may come from the Lord, and that he may send </a:t>
            </a:r>
            <a:r>
              <a:rPr lang="en-US" sz="3400" b="1" u="sng" dirty="0"/>
              <a:t>the Messiah</a:t>
            </a:r>
            <a:r>
              <a:rPr lang="en-US" sz="3400" b="1" dirty="0"/>
              <a:t>, who has been </a:t>
            </a:r>
            <a:r>
              <a:rPr lang="en-US" sz="3400" b="1" u="sng" dirty="0"/>
              <a:t>appointed for you</a:t>
            </a:r>
            <a:r>
              <a:rPr lang="en-US" sz="3400" b="1" dirty="0"/>
              <a:t>-- even </a:t>
            </a:r>
            <a:r>
              <a:rPr lang="en-US" sz="3400" b="1" u="sng" dirty="0"/>
              <a:t>Jesus</a:t>
            </a:r>
            <a:r>
              <a:rPr lang="en-US" sz="3400" b="1" dirty="0"/>
              <a:t>.  Heaven must receive him until the time comes for God </a:t>
            </a:r>
            <a:r>
              <a:rPr lang="en-US" sz="3400" b="1" u="sng" dirty="0"/>
              <a:t>to restore everything</a:t>
            </a:r>
            <a:r>
              <a:rPr lang="en-US" sz="3400" b="1" dirty="0"/>
              <a:t>, as he promised long ago through his holy prophets.  For Moses said, ‘The Lord your God will raise up for you </a:t>
            </a:r>
            <a:r>
              <a:rPr lang="en-US" sz="3400" b="1" u="sng" dirty="0"/>
              <a:t>a prophet like me from among your own people</a:t>
            </a:r>
            <a:r>
              <a:rPr lang="en-US" sz="3400" b="1" dirty="0"/>
              <a:t>; you must listen to everything he tells you. Anyone who does not listen to him will be completely cut off from their people</a:t>
            </a:r>
            <a:r>
              <a:rPr lang="en-US" sz="3400" b="1" dirty="0" smtClean="0"/>
              <a:t>.’”</a:t>
            </a:r>
            <a:endParaRPr lang="en-US" sz="3400" b="1" dirty="0"/>
          </a:p>
        </p:txBody>
      </p:sp>
    </p:spTree>
    <p:extLst>
      <p:ext uri="{BB962C8B-B14F-4D97-AF65-F5344CB8AC3E}">
        <p14:creationId xmlns:p14="http://schemas.microsoft.com/office/powerpoint/2010/main" val="4090910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94521" cy="6858000"/>
          </a:xfrm>
          <a:prstGeom prst="rect">
            <a:avLst/>
          </a:prstGeom>
        </p:spPr>
      </p:pic>
      <p:sp>
        <p:nvSpPr>
          <p:cNvPr id="2" name="TextBox 1"/>
          <p:cNvSpPr txBox="1"/>
          <p:nvPr/>
        </p:nvSpPr>
        <p:spPr>
          <a:xfrm>
            <a:off x="0" y="0"/>
            <a:ext cx="9394521" cy="6186309"/>
          </a:xfrm>
          <a:prstGeom prst="rect">
            <a:avLst/>
          </a:prstGeom>
          <a:solidFill>
            <a:schemeClr val="bg2">
              <a:lumMod val="90000"/>
            </a:schemeClr>
          </a:solidFill>
        </p:spPr>
        <p:txBody>
          <a:bodyPr wrap="square" rtlCol="0">
            <a:spAutoFit/>
          </a:bodyPr>
          <a:lstStyle/>
          <a:p>
            <a:pPr lvl="0"/>
            <a:r>
              <a:rPr lang="en-US" sz="3600" b="1" dirty="0"/>
              <a:t>Psalm 2.1-12 NLT:  </a:t>
            </a:r>
            <a:r>
              <a:rPr lang="en-US" sz="3600" b="1" dirty="0" smtClean="0"/>
              <a:t>“…the </a:t>
            </a:r>
            <a:r>
              <a:rPr lang="en-US" sz="3600" b="1" dirty="0"/>
              <a:t>rulers plot together against the LORD and against </a:t>
            </a:r>
            <a:r>
              <a:rPr lang="en-US" sz="3600" b="1" u="sng" dirty="0"/>
              <a:t>his anointed </a:t>
            </a:r>
            <a:r>
              <a:rPr lang="en-US" sz="3600" b="1" u="sng" dirty="0" smtClean="0"/>
              <a:t>one</a:t>
            </a:r>
            <a:r>
              <a:rPr lang="en-US" sz="3600" b="1" dirty="0" smtClean="0"/>
              <a:t>  …For </a:t>
            </a:r>
            <a:r>
              <a:rPr lang="en-US" sz="3600" b="1" dirty="0"/>
              <a:t>the Lord declares, ‘I have placed </a:t>
            </a:r>
            <a:r>
              <a:rPr lang="en-US" sz="3600" b="1" u="sng" dirty="0"/>
              <a:t>my chosen king</a:t>
            </a:r>
            <a:r>
              <a:rPr lang="en-US" sz="3600" b="1" dirty="0"/>
              <a:t> on the throne in Jerusalem, on my holy mountain.’ The king proclaims the LORD's decree: ‘The LORD said to me, “You are </a:t>
            </a:r>
            <a:r>
              <a:rPr lang="en-US" sz="3600" b="1" u="sng" dirty="0"/>
              <a:t>my son</a:t>
            </a:r>
            <a:r>
              <a:rPr lang="en-US" sz="3600" b="1" dirty="0"/>
              <a:t>. Today I have become your </a:t>
            </a:r>
            <a:r>
              <a:rPr lang="en-US" sz="3600" b="1" dirty="0" smtClean="0"/>
              <a:t>Father...  </a:t>
            </a:r>
            <a:r>
              <a:rPr lang="en-US" sz="3600" b="1" dirty="0"/>
              <a:t>Submit to God's royal son, or he will become angry, and you will be destroyed in the midst of all your activities-- for his anger flares up in an instant. But what joy for all who take </a:t>
            </a:r>
            <a:r>
              <a:rPr lang="en-US" sz="3600" b="1" u="sng" dirty="0"/>
              <a:t>refuge</a:t>
            </a:r>
            <a:r>
              <a:rPr lang="en-US" sz="3600" b="1" dirty="0"/>
              <a:t> in him</a:t>
            </a:r>
            <a:r>
              <a:rPr lang="en-US" sz="3600" b="1" dirty="0" smtClean="0"/>
              <a:t>!”</a:t>
            </a:r>
            <a:endParaRPr lang="en-US" sz="3600" b="1" dirty="0"/>
          </a:p>
        </p:txBody>
      </p:sp>
    </p:spTree>
    <p:extLst>
      <p:ext uri="{BB962C8B-B14F-4D97-AF65-F5344CB8AC3E}">
        <p14:creationId xmlns:p14="http://schemas.microsoft.com/office/powerpoint/2010/main" val="4186661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94521" cy="6858000"/>
          </a:xfrm>
          <a:prstGeom prst="rect">
            <a:avLst/>
          </a:prstGeom>
        </p:spPr>
      </p:pic>
      <p:sp>
        <p:nvSpPr>
          <p:cNvPr id="2" name="TextBox 1"/>
          <p:cNvSpPr txBox="1"/>
          <p:nvPr/>
        </p:nvSpPr>
        <p:spPr>
          <a:xfrm>
            <a:off x="1" y="0"/>
            <a:ext cx="3751118" cy="7294305"/>
          </a:xfrm>
          <a:prstGeom prst="rect">
            <a:avLst/>
          </a:prstGeom>
          <a:solidFill>
            <a:schemeClr val="bg2">
              <a:lumMod val="90000"/>
            </a:schemeClr>
          </a:solidFill>
        </p:spPr>
        <p:txBody>
          <a:bodyPr wrap="square" rtlCol="0">
            <a:spAutoFit/>
          </a:bodyPr>
          <a:lstStyle/>
          <a:p>
            <a:pPr lvl="0"/>
            <a:r>
              <a:rPr lang="en-US" sz="3600" b="1" dirty="0"/>
              <a:t>Isaiah 7.14 NASB:  </a:t>
            </a:r>
            <a:endParaRPr lang="en-US" sz="3600" b="1" dirty="0" smtClean="0"/>
          </a:p>
          <a:p>
            <a:pPr lvl="0"/>
            <a:endParaRPr lang="en-US" sz="3600" b="1" dirty="0"/>
          </a:p>
          <a:p>
            <a:pPr lvl="0"/>
            <a:r>
              <a:rPr lang="en-US" sz="3600" b="1" dirty="0" smtClean="0"/>
              <a:t>“</a:t>
            </a:r>
            <a:r>
              <a:rPr lang="en-US" sz="3600" b="1" dirty="0"/>
              <a:t>Therefore the Lord Himself will give you a sign: Behold, a virgin will be with child and bear a son, and she will call His name </a:t>
            </a:r>
            <a:r>
              <a:rPr lang="en-US" sz="3600" b="1" u="sng" dirty="0"/>
              <a:t>Immanuel</a:t>
            </a:r>
            <a:r>
              <a:rPr lang="en-US" sz="3600" b="1" dirty="0"/>
              <a:t>.” </a:t>
            </a:r>
            <a:endParaRPr lang="en-US" sz="3600" b="1" dirty="0" smtClean="0"/>
          </a:p>
          <a:p>
            <a:pPr lvl="0"/>
            <a:r>
              <a:rPr lang="en-US" sz="3600" b="1" dirty="0" smtClean="0"/>
              <a:t> </a:t>
            </a:r>
            <a:endParaRPr lang="en-US" sz="3600" b="1" dirty="0"/>
          </a:p>
          <a:p>
            <a:pPr lvl="0"/>
            <a:r>
              <a:rPr lang="en-US" sz="3600" b="1" dirty="0" smtClean="0"/>
              <a:t>  </a:t>
            </a:r>
            <a:endParaRPr lang="en-US" sz="3600" b="1" dirty="0"/>
          </a:p>
        </p:txBody>
      </p:sp>
    </p:spTree>
    <p:extLst>
      <p:ext uri="{BB962C8B-B14F-4D97-AF65-F5344CB8AC3E}">
        <p14:creationId xmlns:p14="http://schemas.microsoft.com/office/powerpoint/2010/main" val="21965443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94521" cy="6858000"/>
          </a:xfrm>
          <a:prstGeom prst="rect">
            <a:avLst/>
          </a:prstGeom>
        </p:spPr>
      </p:pic>
      <p:sp>
        <p:nvSpPr>
          <p:cNvPr id="2" name="TextBox 1"/>
          <p:cNvSpPr txBox="1"/>
          <p:nvPr/>
        </p:nvSpPr>
        <p:spPr>
          <a:xfrm>
            <a:off x="0" y="0"/>
            <a:ext cx="9394521" cy="6186309"/>
          </a:xfrm>
          <a:prstGeom prst="rect">
            <a:avLst/>
          </a:prstGeom>
          <a:solidFill>
            <a:schemeClr val="bg2">
              <a:lumMod val="90000"/>
            </a:schemeClr>
          </a:solidFill>
        </p:spPr>
        <p:txBody>
          <a:bodyPr wrap="square" rtlCol="0">
            <a:spAutoFit/>
          </a:bodyPr>
          <a:lstStyle/>
          <a:p>
            <a:pPr lvl="0"/>
            <a:r>
              <a:rPr lang="en-US" sz="3600" b="1" dirty="0"/>
              <a:t>Isaiah 9.6-7 NASB:  </a:t>
            </a:r>
            <a:r>
              <a:rPr lang="en-US" sz="3600" b="1" dirty="0" smtClean="0"/>
              <a:t>“</a:t>
            </a:r>
            <a:r>
              <a:rPr lang="en-US" sz="3600" b="1" dirty="0"/>
              <a:t>For </a:t>
            </a:r>
            <a:r>
              <a:rPr lang="en-US" sz="3600" b="1" u="sng" dirty="0"/>
              <a:t>a child will be born </a:t>
            </a:r>
            <a:r>
              <a:rPr lang="en-US" sz="3600" b="1" dirty="0"/>
              <a:t>to us, a son will be given to us; And the government will rest on His shoulders; And His name will be called Wonderful Counselor, </a:t>
            </a:r>
            <a:r>
              <a:rPr lang="en-US" sz="3600" b="1" u="sng" dirty="0"/>
              <a:t>Mighty God</a:t>
            </a:r>
            <a:r>
              <a:rPr lang="en-US" sz="3600" b="1" dirty="0"/>
              <a:t>, Eternal Father, Prince of Peace.  There will be no end to the increase of </a:t>
            </a:r>
            <a:r>
              <a:rPr lang="en-US" sz="3600" b="1" i="1" dirty="0"/>
              <a:t>His </a:t>
            </a:r>
            <a:r>
              <a:rPr lang="en-US" sz="3600" b="1" dirty="0"/>
              <a:t>government or of peace, </a:t>
            </a:r>
            <a:r>
              <a:rPr lang="en-US" sz="3600" b="1" u="sng" dirty="0"/>
              <a:t>On the throne of David</a:t>
            </a:r>
            <a:r>
              <a:rPr lang="en-US" sz="3600" b="1" dirty="0"/>
              <a:t> and over his kingdom, To establish it and to uphold it with justice and righteousness From then on and forevermore. The zeal of the LORD of hosts will accomplish this</a:t>
            </a:r>
            <a:r>
              <a:rPr lang="en-US" sz="3600" b="1" dirty="0" smtClean="0"/>
              <a:t>.”</a:t>
            </a:r>
            <a:endParaRPr lang="en-US" sz="3600" b="1" dirty="0"/>
          </a:p>
        </p:txBody>
      </p:sp>
    </p:spTree>
    <p:extLst>
      <p:ext uri="{BB962C8B-B14F-4D97-AF65-F5344CB8AC3E}">
        <p14:creationId xmlns:p14="http://schemas.microsoft.com/office/powerpoint/2010/main" val="2226761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394521" cy="6858000"/>
          </a:xfrm>
          <a:prstGeom prst="rect">
            <a:avLst/>
          </a:prstGeom>
        </p:spPr>
      </p:pic>
      <p:sp>
        <p:nvSpPr>
          <p:cNvPr id="2" name="TextBox 1"/>
          <p:cNvSpPr txBox="1"/>
          <p:nvPr/>
        </p:nvSpPr>
        <p:spPr>
          <a:xfrm>
            <a:off x="0" y="0"/>
            <a:ext cx="5912427" cy="7294305"/>
          </a:xfrm>
          <a:prstGeom prst="rect">
            <a:avLst/>
          </a:prstGeom>
          <a:solidFill>
            <a:schemeClr val="bg2">
              <a:lumMod val="90000"/>
            </a:schemeClr>
          </a:solidFill>
        </p:spPr>
        <p:txBody>
          <a:bodyPr wrap="square" rtlCol="0">
            <a:spAutoFit/>
          </a:bodyPr>
          <a:lstStyle/>
          <a:p>
            <a:pPr lvl="0"/>
            <a:r>
              <a:rPr lang="en-US" sz="3600" b="1" dirty="0"/>
              <a:t>Isaiah 53.5-6 NASB:  “But He was pierced through for our transgressions, He was crushed for our iniquities; The chastening for our well-being </a:t>
            </a:r>
            <a:r>
              <a:rPr lang="en-US" sz="3600" b="1" i="1" dirty="0"/>
              <a:t>fell </a:t>
            </a:r>
            <a:r>
              <a:rPr lang="en-US" sz="3600" b="1" dirty="0"/>
              <a:t>upon Him, And by His scourging we are healed.  </a:t>
            </a:r>
            <a:r>
              <a:rPr lang="en-US" sz="3600" b="1" dirty="0" smtClean="0"/>
              <a:t>All </a:t>
            </a:r>
            <a:r>
              <a:rPr lang="en-US" sz="3600" b="1" dirty="0"/>
              <a:t>of us like sheep have gone astray, Each of us has turned to his own way; But the LORD has caused the iniquity of us all To fall on Him</a:t>
            </a:r>
            <a:r>
              <a:rPr lang="en-US" sz="3600" b="1" dirty="0" smtClean="0"/>
              <a:t>.”</a:t>
            </a:r>
          </a:p>
          <a:p>
            <a:pPr lvl="0"/>
            <a:endParaRPr lang="en-US" sz="3600" b="1" dirty="0"/>
          </a:p>
        </p:txBody>
      </p:sp>
    </p:spTree>
    <p:extLst>
      <p:ext uri="{BB962C8B-B14F-4D97-AF65-F5344CB8AC3E}">
        <p14:creationId xmlns:p14="http://schemas.microsoft.com/office/powerpoint/2010/main" val="406692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TotalTime>
  <Words>1059</Words>
  <Application>Microsoft Office PowerPoint</Application>
  <PresentationFormat>On-screen Show (4:3)</PresentationFormat>
  <Paragraphs>41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11</cp:revision>
  <dcterms:created xsi:type="dcterms:W3CDTF">2013-11-29T21:54:21Z</dcterms:created>
  <dcterms:modified xsi:type="dcterms:W3CDTF">2013-12-07T14:12:07Z</dcterms:modified>
</cp:coreProperties>
</file>